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1483" r:id="rId2"/>
    <p:sldId id="267" r:id="rId3"/>
    <p:sldId id="981" r:id="rId4"/>
    <p:sldId id="1416" r:id="rId5"/>
    <p:sldId id="1420" r:id="rId6"/>
    <p:sldId id="1475" r:id="rId7"/>
    <p:sldId id="1421" r:id="rId8"/>
    <p:sldId id="1456" r:id="rId9"/>
    <p:sldId id="1471" r:id="rId10"/>
    <p:sldId id="1479" r:id="rId11"/>
    <p:sldId id="1427" r:id="rId12"/>
    <p:sldId id="1470" r:id="rId13"/>
    <p:sldId id="1467" r:id="rId14"/>
    <p:sldId id="1468" r:id="rId15"/>
    <p:sldId id="1469" r:id="rId16"/>
    <p:sldId id="1472" r:id="rId17"/>
    <p:sldId id="1437" r:id="rId18"/>
    <p:sldId id="1473" r:id="rId19"/>
    <p:sldId id="1438" r:id="rId20"/>
    <p:sldId id="1439" r:id="rId21"/>
    <p:sldId id="1440" r:id="rId22"/>
    <p:sldId id="610" r:id="rId23"/>
    <p:sldId id="608" r:id="rId24"/>
    <p:sldId id="1482" r:id="rId25"/>
    <p:sldId id="988" r:id="rId26"/>
    <p:sldId id="1476" r:id="rId27"/>
    <p:sldId id="1028" r:id="rId28"/>
    <p:sldId id="14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Šedá" initials="MŠ" lastIdx="1" clrIdx="0">
    <p:extLst>
      <p:ext uri="{19B8F6BF-5375-455C-9EA6-DF929625EA0E}">
        <p15:presenceInfo xmlns:p15="http://schemas.microsoft.com/office/powerpoint/2012/main" xmlns="" userId="624818196d63aa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8C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>
        <p:scale>
          <a:sx n="106" d="100"/>
          <a:sy n="106" d="100"/>
        </p:scale>
        <p:origin x="-634" y="6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kprostor\StatistikaNIPOS\StatVK1989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3.8322450878075551E-2"/>
          <c:y val="0.13353869105755781"/>
          <c:w val="0.9397790057630242"/>
          <c:h val="0.76587413337859722"/>
        </c:manualLayout>
      </c:layout>
      <c:barChart>
        <c:barDir val="col"/>
        <c:grouping val="clustered"/>
        <c:ser>
          <c:idx val="0"/>
          <c:order val="0"/>
          <c:tx>
            <c:strRef>
              <c:f>návštěvy!$R$104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návštěvy!$B$105:$B$109</c:f>
              <c:strCache>
                <c:ptCount val="5"/>
                <c:pt idx="0">
                  <c:v>Počet výpůjček</c:v>
                </c:pt>
                <c:pt idx="1">
                  <c:v>Návštěvy fyzické</c:v>
                </c:pt>
                <c:pt idx="2">
                  <c:v>Návštěvy online</c:v>
                </c:pt>
                <c:pt idx="3">
                  <c:v>Zobrazené a stažené dokumenty</c:v>
                </c:pt>
                <c:pt idx="4">
                  <c:v>Registrovaní čtenáři</c:v>
                </c:pt>
              </c:strCache>
            </c:strRef>
          </c:cat>
          <c:val>
            <c:numRef>
              <c:f>návštěvy!$R$105:$R$109</c:f>
              <c:numCache>
                <c:formatCode>0</c:formatCode>
                <c:ptCount val="5"/>
                <c:pt idx="0">
                  <c:v>51.201168000000003</c:v>
                </c:pt>
                <c:pt idx="1">
                  <c:v>22.101832000000005</c:v>
                </c:pt>
                <c:pt idx="2">
                  <c:v>35.845261999999998</c:v>
                </c:pt>
                <c:pt idx="3">
                  <c:v>20.271394999999995</c:v>
                </c:pt>
                <c:pt idx="4" formatCode="_-* #\ ##0.00\ _K_č_-;\-* #\ ##0.00\ _K_č_-;_-* &quot;-&quot;??\ _K_č_-;_-@_-">
                  <c:v>1.3760330000000001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6A-4DB7-9830-37BA80B45751}"/>
            </c:ext>
          </c:extLst>
        </c:ser>
        <c:ser>
          <c:idx val="1"/>
          <c:order val="1"/>
          <c:tx>
            <c:strRef>
              <c:f>návštěvy!$S$104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návštěvy!$B$105:$B$109</c:f>
              <c:strCache>
                <c:ptCount val="5"/>
                <c:pt idx="0">
                  <c:v>Počet výpůjček</c:v>
                </c:pt>
                <c:pt idx="1">
                  <c:v>Návštěvy fyzické</c:v>
                </c:pt>
                <c:pt idx="2">
                  <c:v>Návštěvy online</c:v>
                </c:pt>
                <c:pt idx="3">
                  <c:v>Zobrazené a stažené dokumenty</c:v>
                </c:pt>
                <c:pt idx="4">
                  <c:v>Registrovaní čtenáři</c:v>
                </c:pt>
              </c:strCache>
            </c:strRef>
          </c:cat>
          <c:val>
            <c:numRef>
              <c:f>návštěvy!$S$105:$S$109</c:f>
              <c:numCache>
                <c:formatCode>0</c:formatCode>
                <c:ptCount val="5"/>
                <c:pt idx="0">
                  <c:v>38.9</c:v>
                </c:pt>
                <c:pt idx="1">
                  <c:v>13.1</c:v>
                </c:pt>
                <c:pt idx="2">
                  <c:v>38</c:v>
                </c:pt>
                <c:pt idx="3">
                  <c:v>38.1</c:v>
                </c:pt>
                <c:pt idx="4" formatCode="_-* #\ ##0.00\ _K_č_-;\-* #\ ##0.00\ _K_č_-;_-* &quot;-&quot;??\ _K_č_-;_-@_-">
                  <c:v>1.1900000000000002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6A-4DB7-9830-37BA80B45751}"/>
            </c:ext>
          </c:extLst>
        </c:ser>
        <c:ser>
          <c:idx val="2"/>
          <c:order val="2"/>
          <c:tx>
            <c:strRef>
              <c:f>návštěvy!$T$104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návštěvy!$B$105:$B$109</c:f>
              <c:strCache>
                <c:ptCount val="5"/>
                <c:pt idx="0">
                  <c:v>Počet výpůjček</c:v>
                </c:pt>
                <c:pt idx="1">
                  <c:v>Návštěvy fyzické</c:v>
                </c:pt>
                <c:pt idx="2">
                  <c:v>Návštěvy online</c:v>
                </c:pt>
                <c:pt idx="3">
                  <c:v>Zobrazené a stažené dokumenty</c:v>
                </c:pt>
                <c:pt idx="4">
                  <c:v>Registrovaní čtenáři</c:v>
                </c:pt>
              </c:strCache>
            </c:strRef>
          </c:cat>
          <c:val>
            <c:numRef>
              <c:f>návštěvy!$T$105:$T$109</c:f>
              <c:numCache>
                <c:formatCode>0</c:formatCode>
                <c:ptCount val="5"/>
                <c:pt idx="0">
                  <c:v>34.99</c:v>
                </c:pt>
                <c:pt idx="1">
                  <c:v>12.47</c:v>
                </c:pt>
                <c:pt idx="2">
                  <c:v>40.1</c:v>
                </c:pt>
                <c:pt idx="3">
                  <c:v>39.700000000000003</c:v>
                </c:pt>
                <c:pt idx="4" formatCode="_-* #\ ##0.00\ _K_č_-;\-* #\ ##0.00\ _K_č_-;_-* &quot;-&quot;??\ _K_č_-;_-@_-">
                  <c:v>1.1200000000000001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6A-4DB7-9830-37BA80B45751}"/>
            </c:ext>
          </c:extLst>
        </c:ser>
        <c:ser>
          <c:idx val="3"/>
          <c:order val="3"/>
          <c:tx>
            <c:strRef>
              <c:f>návštěvy!$U$104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návštěvy!$B$105:$B$109</c:f>
              <c:strCache>
                <c:ptCount val="5"/>
                <c:pt idx="0">
                  <c:v>Počet výpůjček</c:v>
                </c:pt>
                <c:pt idx="1">
                  <c:v>Návštěvy fyzické</c:v>
                </c:pt>
                <c:pt idx="2">
                  <c:v>Návštěvy online</c:v>
                </c:pt>
                <c:pt idx="3">
                  <c:v>Zobrazené a stažené dokumenty</c:v>
                </c:pt>
                <c:pt idx="4">
                  <c:v>Registrovaní čtenáři</c:v>
                </c:pt>
              </c:strCache>
            </c:strRef>
          </c:cat>
          <c:val>
            <c:numRef>
              <c:f>návštěvy!$U$105:$U$109</c:f>
              <c:numCache>
                <c:formatCode>0</c:formatCode>
                <c:ptCount val="5"/>
                <c:pt idx="0">
                  <c:v>41.645740000000011</c:v>
                </c:pt>
                <c:pt idx="1">
                  <c:v>13.239638000000001</c:v>
                </c:pt>
                <c:pt idx="2">
                  <c:v>42.175421</c:v>
                </c:pt>
                <c:pt idx="3">
                  <c:v>29.449233999999997</c:v>
                </c:pt>
                <c:pt idx="4" formatCode="_-* #\ ##0.00\ _K_č_-;\-* #\ ##0.00\ _K_č_-;_-* &quot;-&quot;??\ _K_č_-;_-@_-">
                  <c:v>1.2088229999999998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6A-4DB7-9830-37BA80B45751}"/>
            </c:ext>
          </c:extLst>
        </c:ser>
        <c:dLbls>
          <c:showVal val="1"/>
        </c:dLbls>
        <c:overlap val="-25"/>
        <c:axId val="117739520"/>
        <c:axId val="117741056"/>
      </c:barChart>
      <c:catAx>
        <c:axId val="117739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741056"/>
        <c:crosses val="autoZero"/>
        <c:auto val="1"/>
        <c:lblAlgn val="ctr"/>
        <c:lblOffset val="100"/>
      </c:catAx>
      <c:valAx>
        <c:axId val="117741056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1773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76D5-7A71-4FBE-AD4C-22602BD52F1C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4BAE1-7284-44FB-81DD-37C95DB0FE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44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4D6C5F-6F33-4D11-97D9-624F88564F4B}" type="slidenum">
              <a:rPr lang="cs-CZ" altLang="cs-CZ" smtClean="0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cs-CZ" altLang="cs-CZ">
              <a:latin typeface="Arial Narrow" panose="020B0606020202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63656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1A70B1-B513-491B-8A2D-2E72020C0828}" type="slidenum">
              <a:rPr lang="cs-CZ" altLang="cs-CZ" smtClean="0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cs-CZ" altLang="cs-CZ">
              <a:latin typeface="Arial Narrow" panose="020B060602020203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8206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9F4ED4BF-696B-4EBA-92B7-1F11C9CD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5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996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045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bez hlavního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8554" y="1556792"/>
            <a:ext cx="7444519" cy="504056"/>
          </a:xfrm>
          <a:prstGeom prst="rect">
            <a:avLst/>
          </a:prstGeom>
        </p:spPr>
        <p:txBody>
          <a:bodyPr/>
          <a:lstStyle>
            <a:lvl1pPr algn="l">
              <a:defRPr sz="1477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1248554" y="2348880"/>
            <a:ext cx="7444519" cy="3600400"/>
          </a:xfrm>
          <a:prstGeom prst="rect">
            <a:avLst/>
          </a:prstGeom>
        </p:spPr>
        <p:txBody>
          <a:bodyPr/>
          <a:lstStyle>
            <a:lvl1pPr marL="316531" indent="-316531">
              <a:buClr>
                <a:schemeClr val="accent3"/>
              </a:buClr>
              <a:buFont typeface="Arial" pitchFamily="34" charset="0"/>
              <a:buChar char="●"/>
              <a:defRPr sz="1477"/>
            </a:lvl1pPr>
          </a:lstStyle>
          <a:p>
            <a:pPr lvl="0"/>
            <a:r>
              <a:rPr lang="cs-CZ" dirty="0"/>
              <a:t>Kliknutím lze upravit styly předlohy </a:t>
            </a:r>
          </a:p>
        </p:txBody>
      </p:sp>
    </p:spTree>
    <p:extLst>
      <p:ext uri="{BB962C8B-B14F-4D97-AF65-F5344CB8AC3E}">
        <p14:creationId xmlns:p14="http://schemas.microsoft.com/office/powerpoint/2010/main" xmlns="" val="322629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s hlavním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8554" y="1556792"/>
            <a:ext cx="7444519" cy="504056"/>
          </a:xfrm>
          <a:prstGeom prst="rect">
            <a:avLst/>
          </a:prstGeom>
        </p:spPr>
        <p:txBody>
          <a:bodyPr/>
          <a:lstStyle>
            <a:lvl1pPr algn="l">
              <a:defRPr sz="1477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1248554" y="2348880"/>
            <a:ext cx="7444519" cy="3600400"/>
          </a:xfrm>
          <a:prstGeom prst="rect">
            <a:avLst/>
          </a:prstGeom>
        </p:spPr>
        <p:txBody>
          <a:bodyPr/>
          <a:lstStyle>
            <a:lvl1pPr marL="316531" indent="-316531">
              <a:buClr>
                <a:schemeClr val="accent3"/>
              </a:buClr>
              <a:buFont typeface="Arial" pitchFamily="34" charset="0"/>
              <a:buChar char="●"/>
              <a:defRPr sz="1477"/>
            </a:lvl1pPr>
          </a:lstStyle>
          <a:p>
            <a:pPr lvl="0"/>
            <a:r>
              <a:rPr lang="cs-CZ" dirty="0"/>
              <a:t>Kliknutím lze upravit styly předlohy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1580898" y="476672"/>
            <a:ext cx="6979237" cy="720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7A7B30E-D3FF-F79B-5304-5EE13EAAB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11" y="476672"/>
            <a:ext cx="9030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36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tránka (var. 2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3">
            <a:extLst>
              <a:ext uri="{FF2B5EF4-FFF2-40B4-BE49-F238E27FC236}">
                <a16:creationId xmlns:a16="http://schemas.microsoft.com/office/drawing/2014/main" xmlns="" id="{B8F17F75-A778-4671-B7B2-F6FAFCAA5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154" y="2533114"/>
            <a:ext cx="7580710" cy="13065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s-CZ" dirty="0"/>
              <a:t>Přidat název prezentace</a:t>
            </a:r>
            <a:br>
              <a:rPr lang="cs-CZ" dirty="0"/>
            </a:br>
            <a:r>
              <a:rPr lang="cs-CZ" dirty="0"/>
              <a:t>(1–2 řádky)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xmlns="" id="{E9AFD8F7-F193-4F2A-8463-093AC0DC58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154" y="4184912"/>
            <a:ext cx="7580710" cy="1555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s-CZ" dirty="0"/>
              <a:t>Přidat podnadpis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xmlns="" id="{AC2B43FD-BAE4-4EDE-85AF-7CB421F6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356351"/>
            <a:ext cx="688086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Autor prezentace, Název oddělení, Datum prezentace (zde zápatí zarovnat na střed a vymazat číslo strany)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xmlns="" id="{892B5E3A-89E0-4581-9967-9A5A53D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765810" cy="365125"/>
          </a:xfrm>
          <a:prstGeom prst="rect">
            <a:avLst/>
          </a:prstGeom>
        </p:spPr>
        <p:txBody>
          <a:bodyPr/>
          <a:lstStyle>
            <a:lvl1pPr algn="r">
              <a:defRPr lang="cs-CZ" sz="825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8E236E8-9460-46F5-B13F-2FEC233B9BD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2999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06">
          <p15:clr>
            <a:srgbClr val="FBAE40"/>
          </p15:clr>
        </p15:guide>
        <p15:guide id="2" pos="4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6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266A0C5E-A298-4C26-81D3-94F57454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72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xmlns="" id="{7077F5C0-860B-4791-AC67-58AF19B68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18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xmlns="" id="{5CC659E4-EC07-41A2-963D-332628A32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60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xmlns="" id="{8F0BABEF-5E60-498F-B41E-AE1D5B9A2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5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xmlns="" id="{F9D7F5D8-758E-499E-A015-27FE59B27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527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587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510" y="365127"/>
            <a:ext cx="7104839" cy="597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CF7A-2C0C-4FE8-91CF-06399A657D31}" type="datetimeFigureOut">
              <a:rPr lang="cs-CZ" smtClean="0"/>
              <a:pPr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D76F-5BC0-404A-8F3E-A079A4C01E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4FCE330-FE50-F5BF-B181-023BDE42A1A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11" y="476672"/>
            <a:ext cx="9030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4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D8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profi-knihovny-do-25-000-ob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r.cz/getmedia/625094d3-2a89-49df-950d-c0b8aabb247d/letak-HSOU_rev_18_1.pdf.aspx?ext=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mr.cz/cs/narodni-dotace/podpora-a-rozvoj-regionu/podpora-rozvoje-regionu-2023/podpora-obnovy-a-rozvoje-venkov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agri.cz/public/web/file/700184/Pravidla_19._2._1_pro_rok_2022_zpresneni_cistopis_na_web.pdf" TargetMode="External"/><Relationship Id="rId2" Type="http://schemas.openxmlformats.org/officeDocument/2006/relationships/hyperlink" Target="https://eagri.cz/public/web/file/712343/Pravidla_19._2._1_cistopis_na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kcr.cz/narodni-plan-obnovy-2609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kcr.cz/iniciativa-453-rozvoj-regionalnich-kulturnich-a-kreativnich-center-velka-kulturni-a-kreativni-centra-2863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rop.mmr.cz/cs/irop-2021-202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vyzvy-2021-202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xmlns="" id="{528B09CD-A644-44B8-8C5D-835E63C5E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645" y="1807029"/>
            <a:ext cx="7580710" cy="2493367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 jako vzdělávací, kulturní a komunitní centra obcí</a:t>
            </a:r>
          </a:p>
          <a:p>
            <a:r>
              <a:rPr lang="cs-CZ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Možnosti podpory rekonstrukce a výstavby obecních knihoven z dotačních programů IROP, Podpora obnovy a rozvoje venkova, Programu rozvoje venkova na období 2014-2020 (LEADER), Národního plánu obnovy a VISK 3</a:t>
            </a:r>
            <a:endParaRPr lang="cs-CZ" sz="14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645" y="5160475"/>
            <a:ext cx="7580710" cy="172655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Setkání knihovnic/knihovníků a starostek/starostů okresu Vsetín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/>
              <a:t>Vít Richter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/>
              <a:t>Národní knihovna ČR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vit.richter@nkp.cz</a:t>
            </a:r>
            <a:endParaRPr lang="cs-CZ" altLang="cs-CZ" sz="1200" b="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/>
              <a:t>1. 6. 2023</a:t>
            </a:r>
          </a:p>
          <a:p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4033825-10FC-4B1A-9E8A-4A07257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192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xmlns="" id="{31C2CC3F-95E5-C403-072D-B599B9BA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2" y="380908"/>
            <a:ext cx="7114567" cy="6002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/>
              <a:t>5.1 Komunitně vedený místní rozvoj pro MAS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xmlns="" id="{0995B37B-D2E4-478D-94A7-286F81605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7148"/>
            <a:ext cx="4132921" cy="3532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b="1" dirty="0"/>
              <a:t>Knihovny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Profesionální knihovny </a:t>
            </a:r>
            <a:r>
              <a:rPr lang="cs-CZ" sz="1600" dirty="0"/>
              <a:t>zřízené obcí do 25 000 obyvatel</a:t>
            </a:r>
          </a:p>
          <a:p>
            <a:pPr marL="0" indent="0">
              <a:buNone/>
            </a:pPr>
            <a:r>
              <a:rPr lang="cs-CZ" sz="1600" b="1" dirty="0"/>
              <a:t>Příjemci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cs-CZ" sz="1600" b="0" dirty="0" err="1"/>
              <a:t>Obce+organizace</a:t>
            </a:r>
            <a:r>
              <a:rPr lang="cs-CZ" sz="1600" b="0" dirty="0"/>
              <a:t> zřízená obcí</a:t>
            </a:r>
          </a:p>
          <a:p>
            <a:pPr marL="263776" indent="-263776"/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Podmínka: </a:t>
            </a:r>
          </a:p>
          <a:p>
            <a:pPr marL="720976" lvl="1" indent="-263776"/>
            <a:r>
              <a:rPr lang="cs-CZ" sz="1600" b="0" dirty="0">
                <a:solidFill>
                  <a:srgbClr val="000000"/>
                </a:solidFill>
                <a:ea typeface="Times New Roman" panose="02020603050405020304" pitchFamily="18" charset="0"/>
              </a:rPr>
              <a:t>Subjekty, které realizují projekty v rámci </a:t>
            </a: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schválených strategií </a:t>
            </a:r>
            <a:r>
              <a:rPr lang="cs-CZ" sz="1600" b="0" dirty="0">
                <a:solidFill>
                  <a:srgbClr val="000000"/>
                </a:solidFill>
                <a:ea typeface="Times New Roman" panose="02020603050405020304" pitchFamily="18" charset="0"/>
              </a:rPr>
              <a:t>CLLD </a:t>
            </a: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na území působnosti MAS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Cílové skupiny: </a:t>
            </a:r>
          </a:p>
          <a:p>
            <a:r>
              <a:rPr lang="cs-CZ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návštěvníci knihoven, žáci a studenti, obyvatelé, odborná veřejnost, uprchlíci, migranti, národnostní menšiny (zejména Romové), osoby se zdravotním postižením</a:t>
            </a:r>
          </a:p>
          <a:p>
            <a:pPr marL="457200" lvl="1" indent="0">
              <a:buNone/>
            </a:pPr>
            <a:endParaRPr lang="cs-CZ" sz="1600" b="0" dirty="0"/>
          </a:p>
          <a:p>
            <a:pPr marL="263776" indent="-263776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407D1EE-5089-F9D5-F4F7-14B585F1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xmlns="" id="{F14CF134-55C4-8D2E-9D82-99DB2AD16099}"/>
              </a:ext>
            </a:extLst>
          </p:cNvPr>
          <p:cNvSpPr txBox="1">
            <a:spLocks/>
          </p:cNvSpPr>
          <p:nvPr/>
        </p:nvSpPr>
        <p:spPr>
          <a:xfrm>
            <a:off x="4761571" y="1467149"/>
            <a:ext cx="4132921" cy="39237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Cíl projektu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přístupnosti a zajištění ochrany knihovních fondů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výstavba, rekonstrukce knihoven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návštěvnické a technické zázemí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 pro digitalizaci a aplikační software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technické vybavení knihoven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Příklad projektu: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rekonstrukce nevyhovujících prostor profesionální knihovny s pořízením technického vybavení a nového mobiliáře.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48587C1F-8868-27C8-F76D-6167E863F9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5135" y="6049449"/>
            <a:ext cx="960430" cy="7315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81646AE-08A0-8A73-5186-E38782997A46}"/>
              </a:ext>
            </a:extLst>
          </p:cNvPr>
          <p:cNvSpPr txBox="1"/>
          <p:nvPr/>
        </p:nvSpPr>
        <p:spPr>
          <a:xfrm>
            <a:off x="628650" y="5958305"/>
            <a:ext cx="7595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Seznam profesionálních knihoven</a:t>
            </a:r>
            <a:r>
              <a:rPr lang="cs-CZ" sz="1600" dirty="0"/>
              <a:t>: </a:t>
            </a:r>
            <a:r>
              <a:rPr lang="cs-CZ" sz="1600" dirty="0">
                <a:hlinkClick r:id="rId3"/>
              </a:rPr>
              <a:t>https://ipk.nkp.cz/docs/profi-knihovny-do-25-000-obv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9060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xmlns="" id="{31C2CC3F-95E5-C403-072D-B599B9BA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2" y="380908"/>
            <a:ext cx="7114567" cy="6002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/>
              <a:t>Přímé výdaje a nepřímé náklady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xmlns="" id="{0995B37B-D2E4-478D-94A7-286F81605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7147"/>
            <a:ext cx="4132921" cy="4829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b="1" dirty="0"/>
              <a:t>Přímé výdaje</a:t>
            </a:r>
            <a:endParaRPr lang="cs-CZ" sz="1900" dirty="0"/>
          </a:p>
          <a:p>
            <a:r>
              <a:rPr lang="cs-CZ" sz="1700" dirty="0"/>
              <a:t>Výstavba a stavební úpravy, nákup stavby, nákup pozemku</a:t>
            </a:r>
          </a:p>
          <a:p>
            <a:r>
              <a:rPr lang="cs-CZ" sz="1700" dirty="0"/>
              <a:t>Pořízení majetku</a:t>
            </a:r>
            <a:endParaRPr lang="cs-CZ" sz="1700" b="0" dirty="0"/>
          </a:p>
          <a:p>
            <a:pPr lvl="1"/>
            <a:r>
              <a:rPr lang="cs-CZ" sz="1300" b="0" dirty="0"/>
              <a:t>technické vybavení knihoven (regály, mobiliář – stoly, pulty, vybavení studijních míst a volného výběru, IT technika, další technické vybavení související s činností knihovny)</a:t>
            </a:r>
          </a:p>
          <a:p>
            <a:pPr lvl="1"/>
            <a:r>
              <a:rPr lang="cs-CZ" sz="1300" b="0" dirty="0"/>
              <a:t>přednáškové sály</a:t>
            </a:r>
          </a:p>
          <a:p>
            <a:pPr lvl="1"/>
            <a:r>
              <a:rPr lang="cs-CZ" sz="1300" b="0" dirty="0"/>
              <a:t>konzervátorsko-restaurátorské dílny</a:t>
            </a:r>
          </a:p>
          <a:p>
            <a:pPr lvl="1"/>
            <a:r>
              <a:rPr lang="cs-CZ" sz="1300" b="0" dirty="0"/>
              <a:t>zázemí pro návštěvníky (WC, šatna, pokladna, informační služby, klidová zóna určená pro návštěvníky)</a:t>
            </a:r>
          </a:p>
          <a:p>
            <a:pPr lvl="1"/>
            <a:r>
              <a:rPr lang="cs-CZ" sz="1300" b="0" dirty="0"/>
              <a:t>pořízení zařízení pro digitalizaci knihovního fondu a aplikační SW</a:t>
            </a:r>
          </a:p>
          <a:p>
            <a:pPr lvl="1"/>
            <a:r>
              <a:rPr lang="cs-CZ" sz="1300" b="0" dirty="0"/>
              <a:t>digitální evidence a zabezpečení (např. RFID) knihovního fondu, tvorba metadat, </a:t>
            </a:r>
          </a:p>
          <a:p>
            <a:pPr lvl="1"/>
            <a:r>
              <a:rPr lang="cs-CZ" sz="1300" b="0" dirty="0"/>
              <a:t>zařízení pro manipulaci s knihovními fondy, třídičky knihovních fondů</a:t>
            </a:r>
          </a:p>
          <a:p>
            <a:r>
              <a:rPr lang="cs-CZ" sz="1700" dirty="0"/>
              <a:t>Pořízení služeb </a:t>
            </a:r>
          </a:p>
          <a:p>
            <a:pPr lvl="1"/>
            <a:r>
              <a:rPr lang="cs-CZ" sz="1300" b="0" dirty="0"/>
              <a:t>restaurování knihovních fondů</a:t>
            </a:r>
          </a:p>
          <a:p>
            <a:pPr lvl="1"/>
            <a:r>
              <a:rPr lang="cs-CZ" sz="1300" b="0" dirty="0"/>
              <a:t>přeprava knihovního fondu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407D1EE-5089-F9D5-F4F7-14B585F1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xmlns="" id="{F14CF134-55C4-8D2E-9D82-99DB2AD16099}"/>
              </a:ext>
            </a:extLst>
          </p:cNvPr>
          <p:cNvSpPr txBox="1">
            <a:spLocks/>
          </p:cNvSpPr>
          <p:nvPr/>
        </p:nvSpPr>
        <p:spPr>
          <a:xfrm>
            <a:off x="4761571" y="1288069"/>
            <a:ext cx="4132921" cy="41027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48587C1F-8868-27C8-F76D-6167E863F9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5135" y="6049449"/>
            <a:ext cx="960430" cy="731519"/>
          </a:xfrm>
          <a:prstGeom prst="rect">
            <a:avLst/>
          </a:prstGeom>
        </p:spPr>
      </p:pic>
      <p:sp>
        <p:nvSpPr>
          <p:cNvPr id="2" name="Zástupný text 6">
            <a:extLst>
              <a:ext uri="{FF2B5EF4-FFF2-40B4-BE49-F238E27FC236}">
                <a16:creationId xmlns:a16="http://schemas.microsoft.com/office/drawing/2014/main" xmlns="" id="{6B030B48-CEEA-12C2-74F8-BF925FF2347A}"/>
              </a:ext>
            </a:extLst>
          </p:cNvPr>
          <p:cNvSpPr txBox="1">
            <a:spLocks/>
          </p:cNvSpPr>
          <p:nvPr/>
        </p:nvSpPr>
        <p:spPr>
          <a:xfrm>
            <a:off x="4913971" y="1467147"/>
            <a:ext cx="4132921" cy="4889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Nepřímé náklady - paušální sazba 7 %</a:t>
            </a:r>
          </a:p>
          <a:p>
            <a:pPr marL="0" indent="0">
              <a:buNone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Dokumentace žádosti o podporu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Projektová dokumentace a dokumentace pro realizaci projektu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Administrativní kapacity a řízení projektu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Poplatky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Režijní, provozní a jiné náklady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Pub</a:t>
            </a:r>
            <a:r>
              <a:rPr lang="cs-CZ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licita projektu</a:t>
            </a:r>
            <a:endParaRPr lang="cs-CZ" sz="12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Další náklady související s projektem 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endParaRPr lang="cs-CZ" sz="12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cs-CZ" sz="1800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Indikátory</a:t>
            </a:r>
            <a:endParaRPr lang="cs-CZ" sz="18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cs-CZ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Indikátory výstupu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908 201 - Počet podpořených knihoven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907 030 - Počet nově zpřístupněných a zefektivněných podsbírek a fondů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cs-CZ" sz="12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cs-CZ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Indikátory výsledku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910 052 - Počet návštěvníků podpořených lokalit v oblasti kultury a cestovního ruchu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323 000 - Snížení konečné spotřeby energie u podpořených subjektů</a:t>
            </a: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79338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85B95D2-66AD-2282-2711-A15BB2B07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effectLst/>
                <a:ea typeface="Calibri" panose="020F0502020204030204" pitchFamily="34" charset="0"/>
              </a:rPr>
              <a:t>Podpora obnovy a rozvoje venkova</a:t>
            </a:r>
            <a:r>
              <a:rPr lang="cs-CZ" sz="4400" dirty="0">
                <a:effectLst/>
                <a:ea typeface="Calibri" panose="020F0502020204030204" pitchFamily="34" charset="0"/>
              </a:rPr>
              <a:t> </a:t>
            </a:r>
            <a:endParaRPr lang="cs-CZ" sz="4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A71093DF-6C5B-D08E-45E2-DD98086CE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Ministerstvo pro místní rozvoj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713C9F2-E592-293D-C4D9-ADE3E18734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0813" y="4708686"/>
            <a:ext cx="1382374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69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59B0C0-13A9-CE10-07E0-2BD1F5A5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effectLst/>
                <a:ea typeface="Calibri" panose="020F0502020204030204" pitchFamily="34" charset="0"/>
              </a:rPr>
              <a:t>Podpora obnovy a rozvoje venkova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7C1C75-731B-E7D1-B9FB-A1D605B8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1872"/>
            <a:ext cx="7886700" cy="4815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Cíl výzvy</a:t>
            </a:r>
          </a:p>
          <a:p>
            <a:pPr marL="457200" lvl="1" indent="0">
              <a:buNone/>
            </a:pPr>
            <a:r>
              <a:rPr lang="cs-CZ" sz="1600" b="0" i="0" dirty="0">
                <a:effectLst/>
                <a:latin typeface="Roboto" panose="02000000000000000000" pitchFamily="2" charset="0"/>
              </a:rPr>
              <a:t>podpořit obnovu a rozvoj obcí </a:t>
            </a:r>
            <a:r>
              <a:rPr lang="cs-CZ" sz="1600" i="0" dirty="0">
                <a:effectLst/>
                <a:latin typeface="Roboto" panose="02000000000000000000" pitchFamily="2" charset="0"/>
              </a:rPr>
              <a:t>do 3 000 obyvatel 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(včetně), </a:t>
            </a:r>
            <a:r>
              <a:rPr lang="cs-CZ" sz="1600" i="0" dirty="0">
                <a:effectLst/>
                <a:latin typeface="Roboto" panose="02000000000000000000" pitchFamily="2" charset="0"/>
              </a:rPr>
              <a:t>s důrazem na obce do 1 500 obyvatel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, zvýšit kvalitu života jejich obyvatel a zlepšit atraktivitu obecního prostoru, </a:t>
            </a:r>
            <a:r>
              <a:rPr lang="cs-CZ" sz="1600" i="0" dirty="0">
                <a:effectLst/>
                <a:latin typeface="Roboto" panose="02000000000000000000" pitchFamily="2" charset="0"/>
              </a:rPr>
              <a:t>zejména v hospodářsky a sociálně ohrožených územích a ve strukturálně postižených krajích (Karlovarském, Moravskoslezském a Ústeckém)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. Nastavení podprogramu předpokládá participaci místních obyvatel, sdružení a občanských spolků při obnově a rozvoji obcí.</a:t>
            </a:r>
          </a:p>
          <a:p>
            <a:pPr marL="457200" lvl="1" indent="0">
              <a:buNone/>
            </a:pPr>
            <a:endParaRPr lang="cs-CZ" sz="2800" b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45717A1-1AC7-5060-7558-7256AAFD40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09" y="3201891"/>
            <a:ext cx="5136205" cy="32354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960D2C6-5746-585B-C7B9-CECC54837698}"/>
              </a:ext>
            </a:extLst>
          </p:cNvPr>
          <p:cNvSpPr txBox="1"/>
          <p:nvPr/>
        </p:nvSpPr>
        <p:spPr>
          <a:xfrm>
            <a:off x="346318" y="6437296"/>
            <a:ext cx="8169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Podrobněji: </a:t>
            </a:r>
            <a:r>
              <a:rPr lang="cs-CZ" sz="1200" dirty="0">
                <a:hlinkClick r:id="rId3"/>
              </a:rPr>
              <a:t>https://www.mmr.cz/getmedia/625094d3-2a89-49df-950d-c0b8aabb247d/letak-HSOU_rev_18_1.pdf.aspx?ext=.pdf</a:t>
            </a:r>
            <a:r>
              <a:rPr lang="cs-CZ" sz="12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EE34BA7-0301-E136-CADE-C47611494F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1364" y="4184386"/>
            <a:ext cx="1819275" cy="13716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xmlns="" id="{C1370C8B-1FF3-E633-C720-825CB9BADC15}"/>
              </a:ext>
            </a:extLst>
          </p:cNvPr>
          <p:cNvSpPr/>
          <p:nvPr/>
        </p:nvSpPr>
        <p:spPr>
          <a:xfrm>
            <a:off x="5169528" y="5386812"/>
            <a:ext cx="570368" cy="5069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25F9E02C-7C94-B543-CD75-41AC61DC8195}"/>
              </a:ext>
            </a:extLst>
          </p:cNvPr>
          <p:cNvCxnSpPr/>
          <p:nvPr/>
        </p:nvCxnSpPr>
        <p:spPr>
          <a:xfrm flipV="1">
            <a:off x="5893806" y="5386812"/>
            <a:ext cx="914400" cy="31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2ECEAF9-A6D2-4946-A950-D91B4516DE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9584" y="5990258"/>
            <a:ext cx="495111" cy="3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84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DC4973-D3B5-C1E4-54BF-B39FD014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0" dirty="0">
                <a:effectLst/>
              </a:rPr>
              <a:t>Harmonogram výzvy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6A0557F-9D00-90B4-B49C-A627C211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8332"/>
            <a:ext cx="7886700" cy="4688631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i="0" dirty="0">
                <a:solidFill>
                  <a:srgbClr val="1A1F2A"/>
                </a:solidFill>
                <a:effectLst/>
                <a:latin typeface="Roboto" panose="02000000000000000000" pitchFamily="2" charset="0"/>
              </a:rPr>
              <a:t>Vyhlašovatel: Ministerstvo pro místní rozvoj</a:t>
            </a:r>
          </a:p>
          <a:p>
            <a:pPr marL="457200" lvl="1" indent="0">
              <a:buNone/>
            </a:pPr>
            <a:r>
              <a:rPr lang="cs-CZ" sz="2100" b="0" i="0" dirty="0">
                <a:solidFill>
                  <a:srgbClr val="1A1F2A"/>
                </a:solidFill>
                <a:effectLst/>
                <a:latin typeface="Roboto" panose="02000000000000000000" pitchFamily="2" charset="0"/>
                <a:hlinkClick r:id="rId2"/>
              </a:rPr>
              <a:t>https://mmr.cz/cs/narodni-dotace/podpora-a-rozvoj-regionu/podpora-rozvoje-regionu-2023/podpora-obnovy-a-rozvoje-venkova</a:t>
            </a:r>
            <a:r>
              <a:rPr lang="cs-CZ" sz="2100" b="0" i="0" dirty="0">
                <a:solidFill>
                  <a:srgbClr val="1A1F2A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endParaRPr lang="cs-CZ" sz="2300" dirty="0">
              <a:solidFill>
                <a:srgbClr val="1A1F2A"/>
              </a:solidFill>
              <a:latin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cs-CZ" sz="2300" b="1" i="0" dirty="0">
                <a:solidFill>
                  <a:srgbClr val="1A1F2A"/>
                </a:solidFill>
                <a:effectLst/>
              </a:rPr>
              <a:t>Vyhlášení výzvy:                 6. dubna 2023</a:t>
            </a:r>
            <a:br>
              <a:rPr lang="cs-CZ" sz="2300" b="1" i="0" dirty="0">
                <a:solidFill>
                  <a:srgbClr val="1A1F2A"/>
                </a:solidFill>
                <a:effectLst/>
              </a:rPr>
            </a:br>
            <a:r>
              <a:rPr lang="cs-CZ" sz="2300" b="1" i="0" dirty="0">
                <a:solidFill>
                  <a:srgbClr val="1A1F2A"/>
                </a:solidFill>
                <a:effectLst/>
              </a:rPr>
              <a:t>Zahájení příjmu žádostí:     2. května 2023</a:t>
            </a:r>
            <a:br>
              <a:rPr lang="cs-CZ" sz="2300" b="1" i="0" dirty="0">
                <a:solidFill>
                  <a:srgbClr val="1A1F2A"/>
                </a:solidFill>
                <a:effectLst/>
              </a:rPr>
            </a:br>
            <a:r>
              <a:rPr lang="cs-CZ" sz="2300" b="1" i="0" dirty="0">
                <a:solidFill>
                  <a:srgbClr val="1A1F2A"/>
                </a:solidFill>
                <a:effectLst/>
              </a:rPr>
              <a:t>Ukončení příjmu žádostí:   5. června 2023, do 12:00 hod. (včetně)</a:t>
            </a:r>
          </a:p>
          <a:p>
            <a:pPr>
              <a:lnSpc>
                <a:spcPct val="120000"/>
              </a:lnSpc>
            </a:pPr>
            <a:endParaRPr lang="cs-CZ" sz="2300" b="0" i="0" dirty="0">
              <a:solidFill>
                <a:srgbClr val="1A1F2A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cs-CZ" sz="2300" b="0" i="0" dirty="0">
                <a:solidFill>
                  <a:srgbClr val="1A1F2A"/>
                </a:solidFill>
                <a:effectLst/>
              </a:rPr>
              <a:t>Nejzazší termín </a:t>
            </a:r>
            <a:r>
              <a:rPr lang="cs-CZ" sz="2300" i="0" dirty="0">
                <a:solidFill>
                  <a:srgbClr val="1A1F2A"/>
                </a:solidFill>
                <a:effectLst/>
              </a:rPr>
              <a:t>ukončení realizace akce:  </a:t>
            </a:r>
            <a:r>
              <a:rPr lang="cs-CZ" sz="2300" b="0" i="0" dirty="0">
                <a:solidFill>
                  <a:srgbClr val="1A1F2A"/>
                </a:solidFill>
                <a:effectLst/>
              </a:rPr>
              <a:t>             30. listopadu 2024</a:t>
            </a:r>
            <a:r>
              <a:rPr lang="cs-CZ" sz="2300" dirty="0"/>
              <a:t/>
            </a:r>
            <a:br>
              <a:rPr lang="cs-CZ" sz="2300" dirty="0"/>
            </a:br>
            <a:r>
              <a:rPr lang="cs-CZ" sz="2300" b="0" i="0" dirty="0">
                <a:solidFill>
                  <a:srgbClr val="1A1F2A"/>
                </a:solidFill>
                <a:effectLst/>
              </a:rPr>
              <a:t>Nejzazší termín </a:t>
            </a:r>
            <a:r>
              <a:rPr lang="cs-CZ" sz="2300" i="0" dirty="0">
                <a:solidFill>
                  <a:srgbClr val="1A1F2A"/>
                </a:solidFill>
                <a:effectLst/>
              </a:rPr>
              <a:t>ukončení financování akce            </a:t>
            </a:r>
            <a:r>
              <a:rPr lang="cs-CZ" sz="2300" b="0" i="0" dirty="0">
                <a:solidFill>
                  <a:srgbClr val="1A1F2A"/>
                </a:solidFill>
                <a:effectLst/>
              </a:rPr>
              <a:t>30. listopadu 2024</a:t>
            </a:r>
            <a:endParaRPr lang="cs-CZ" sz="2300" dirty="0">
              <a:solidFill>
                <a:srgbClr val="1A1F2A"/>
              </a:solidFill>
            </a:endParaRPr>
          </a:p>
          <a:p>
            <a:pPr>
              <a:lnSpc>
                <a:spcPct val="120000"/>
              </a:lnSpc>
            </a:pPr>
            <a:endParaRPr lang="cs-CZ" sz="2300" i="0" dirty="0">
              <a:solidFill>
                <a:srgbClr val="1A1F2A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cs-CZ" sz="2300" i="0" dirty="0">
                <a:solidFill>
                  <a:srgbClr val="1A1F2A"/>
                </a:solidFill>
                <a:effectLst/>
              </a:rPr>
              <a:t>Oprávněný žadatel o dotaci </a:t>
            </a:r>
            <a:r>
              <a:rPr lang="cs-CZ" sz="2300" b="0" i="0" dirty="0">
                <a:solidFill>
                  <a:srgbClr val="1A1F2A"/>
                </a:solidFill>
                <a:effectLst/>
              </a:rPr>
              <a:t>(dále jen „žadatel“) je obec do 3 000 obyvatel včetně. Obec musí mít zpracovaný a zastupitelstvem schválený strategický rozvojový dokument. Strategický rozvojový dokument musí být platný k datu podání žádosti o dotaci a současně po dobu realizace akce.</a:t>
            </a:r>
            <a:endParaRPr lang="cs-CZ" sz="23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7A27682-4409-BC19-1D6F-8523752709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9584" y="5990258"/>
            <a:ext cx="495111" cy="3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7DA735-E384-AD7B-951C-0EEFAD46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11" y="382081"/>
            <a:ext cx="7104839" cy="597912"/>
          </a:xfrm>
        </p:spPr>
        <p:txBody>
          <a:bodyPr>
            <a:noAutofit/>
          </a:bodyPr>
          <a:lstStyle/>
          <a:p>
            <a:r>
              <a:rPr lang="cs-CZ" sz="2400" dirty="0"/>
              <a:t>1.2. Dotační titul 117d8210E – Rekonstrukce a přestavba veřejných budov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35D40E2-9F8B-C3EF-99C6-DDC7429C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Budou podporovány akce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zaměřené na obnovu (rekonstrukce, modernizace, přestavba, přístavba) veřejných budov</a:t>
            </a:r>
            <a:r>
              <a:rPr lang="cs-C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které jsou využívané (plně nebo částečně, přičemž se nejedná o improvizované využití) a jejichž provoz je plně hrazen z obecního rozpočtu. Jedná se o: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kulturní domy, </a:t>
            </a:r>
          </a:p>
          <a:p>
            <a:pPr marL="457200" lvl="1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budovy se sídlem obecních úřadů (může být i komplex budov / areál), 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knihovny, </a:t>
            </a:r>
            <a:endParaRPr lang="cs-CZ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d) školní budovy určené pro výuku mateřské školy, základní školy (cílem projektu není navýšit kapacitu), včetně prostor pro družinu a školní kuchyň i jídelnu (v případě školní kuchyně a jídelny může být provozovatelem pouze žadatel), </a:t>
            </a:r>
          </a:p>
          <a:p>
            <a:pPr marL="457200" lvl="1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e) multifunkční domy (zahrnující využití uvedené v předchozích bodech a) až d).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232C8BD-A449-450E-06E1-D538B52AB1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9584" y="5990258"/>
            <a:ext cx="495111" cy="3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4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7F0C0178-F93A-A6FB-29B1-D9AE950B3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</p:spPr>
        <p:txBody>
          <a:bodyPr>
            <a:noAutofit/>
          </a:bodyPr>
          <a:lstStyle/>
          <a:p>
            <a:r>
              <a:rPr lang="cs-CZ" sz="2400" dirty="0"/>
              <a:t>Opatření 19 Podpora místního rozvoje na základě iniciativy LEADER (komunitně vedený místní rozvoj) pro MAS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9C793D3F-EC4B-51FB-B359-707758733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Ministerstvo zemědělství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1112BA4-C131-298A-239E-6CF5B2857B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0521" y="4481512"/>
            <a:ext cx="40386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71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CCEA5B2-57F5-33D8-F32E-66C4AE4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54" y="365126"/>
            <a:ext cx="7124295" cy="6222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dirty="0"/>
              <a:t>Pravidla Programu rozvoje venkova 2014-2020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1A8B3EE5-6A92-7812-9871-7B7BCC54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6563"/>
            <a:ext cx="7886700" cy="510631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500" dirty="0">
                <a:ea typeface="Calibri" panose="020F0502020204030204" pitchFamily="34" charset="0"/>
              </a:rPr>
              <a:t>Opatření 19 Podpora místního rozvoje na základě iniciativy LEADER (komunitně vedený místní rozvoj) – Ministerstvo zemědělství</a:t>
            </a:r>
          </a:p>
          <a:p>
            <a:pPr>
              <a:lnSpc>
                <a:spcPct val="120000"/>
              </a:lnSpc>
            </a:pPr>
            <a:endParaRPr lang="cs-CZ" sz="1500" b="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500" b="0" dirty="0">
                <a:effectLst/>
                <a:ea typeface="Calibri" panose="020F0502020204030204" pitchFamily="34" charset="0"/>
              </a:rPr>
              <a:t>Pokud žadatel má zájem podat žádost o podporu, měl by toto nejdříve probrat/konzultovat s příslušnou MAS. </a:t>
            </a:r>
          </a:p>
          <a:p>
            <a:pPr>
              <a:lnSpc>
                <a:spcPct val="120000"/>
              </a:lnSpc>
            </a:pPr>
            <a:r>
              <a:rPr lang="cs-CZ" sz="1500" b="0" dirty="0">
                <a:effectLst/>
                <a:ea typeface="Calibri" panose="020F0502020204030204" pitchFamily="34" charset="0"/>
              </a:rPr>
              <a:t>Zásadní podmínkou je, že MAS musí na podávání žádostí vypsat výzvu, pokud je to její prioritou a má ještě nějakou alokaci, protože se jedná o období 2014 – 2020, které je v tomto případě v PRV (Program rozvoje venkova) prodlouženo. </a:t>
            </a:r>
          </a:p>
          <a:p>
            <a:pPr>
              <a:lnSpc>
                <a:spcPct val="120000"/>
              </a:lnSpc>
            </a:pPr>
            <a:r>
              <a:rPr lang="cs-CZ" sz="1500" b="0" dirty="0"/>
              <a:t>MZ už výzvu vyhlásilo a navazující výzvy (</a:t>
            </a:r>
            <a:r>
              <a:rPr lang="cs-CZ" sz="1500" b="0" dirty="0" err="1"/>
              <a:t>podvýzvy</a:t>
            </a:r>
            <a:r>
              <a:rPr lang="cs-CZ" sz="1500" b="0" dirty="0"/>
              <a:t>) vyhlašují jednotlivé místní akční skupiny (MAS) na svém území. Ty také určují termíny výzvy a její zaměření. </a:t>
            </a:r>
          </a:p>
          <a:p>
            <a:pPr>
              <a:lnSpc>
                <a:spcPct val="120000"/>
              </a:lnSpc>
            </a:pPr>
            <a:r>
              <a:rPr lang="cs-CZ" sz="1500" b="0" dirty="0"/>
              <a:t>Informujte se na vedení obcí, připravujte projekty!</a:t>
            </a:r>
          </a:p>
          <a:p>
            <a:pPr>
              <a:lnSpc>
                <a:spcPct val="120000"/>
              </a:lnSpc>
            </a:pPr>
            <a:endParaRPr lang="cs-CZ" sz="1400" b="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300" b="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CDC06AFF-09D1-F113-667A-B0C7E514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95D4898-4FD4-2F15-0E0E-614A1E8DAF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92" y="5991226"/>
            <a:ext cx="9497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2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274CDB-3E8F-F52A-7C06-43E2EDBA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údaje o výzvě MZ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00FA162-4D3F-FD59-E313-A444FD0A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426"/>
            <a:ext cx="7886700" cy="46205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/>
              <a:t>Pravidla Programu rozvoje venkova na období 2014–2020 </a:t>
            </a:r>
            <a:r>
              <a:rPr lang="cs-CZ" sz="2800" dirty="0">
                <a:solidFill>
                  <a:srgbClr val="FF0000"/>
                </a:solidFill>
              </a:rPr>
              <a:t>platné pro rok 2023-2025, s. 94-96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hlinkClick r:id="rId2"/>
              </a:rPr>
              <a:t>https://eagri.cz/public/web/file/712343/Pravidla_19._2._1_cistopis_na_web.pdf</a:t>
            </a:r>
            <a:endParaRPr lang="cs-CZ" sz="2800" dirty="0">
              <a:solidFill>
                <a:srgbClr val="FF0000"/>
              </a:solidFill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800" b="1" dirty="0"/>
              <a:t>b) Oblasti podpory</a:t>
            </a:r>
          </a:p>
          <a:p>
            <a:pPr>
              <a:lnSpc>
                <a:spcPct val="120000"/>
              </a:lnSpc>
            </a:pPr>
            <a:r>
              <a:rPr lang="cs-CZ" sz="2800" b="0" dirty="0"/>
              <a:t>Podpora zahrnuje investice do staveb a vybavení pro kulturní a spolkovou činnost (obecní, kulturní, spolkové a víceúčelové domy, společenské, koncertní a divadelní sály, kina, klubovny, sokolovny a orlovny) </a:t>
            </a:r>
            <a:r>
              <a:rPr lang="cs-CZ" sz="2800" dirty="0">
                <a:solidFill>
                  <a:srgbClr val="C00000"/>
                </a:solidFill>
                <a:highlight>
                  <a:srgbClr val="FFFF00"/>
                </a:highlight>
              </a:rPr>
              <a:t>včetně obecních knihoven.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800" b="1" dirty="0"/>
              <a:t>c) Definice žadatele/příjemce dotace</a:t>
            </a:r>
          </a:p>
          <a:p>
            <a:pPr>
              <a:lnSpc>
                <a:spcPct val="120000"/>
              </a:lnSpc>
            </a:pPr>
            <a:r>
              <a:rPr lang="cs-CZ" sz="2800" b="0" dirty="0"/>
              <a:t>Obec nebo svazek obcí, příspěvková organizace zřízená obcí nebo svazkem obcí, spolek, ústav, o.p.s., nadace, nadační fond, registrované církve a náboženské společnosti a evidované (církevní) právnické osoby.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800" b="1" dirty="0"/>
              <a:t>d) Druh a výše dotace, režim podpory</a:t>
            </a:r>
          </a:p>
          <a:p>
            <a:pPr>
              <a:lnSpc>
                <a:spcPct val="120000"/>
              </a:lnSpc>
            </a:pPr>
            <a:r>
              <a:rPr lang="cs-CZ" sz="2800" b="0" dirty="0"/>
              <a:t>Podpora je poskytována jako příspěvek na vynaložené způsobilé výdaje, a to ve výši </a:t>
            </a:r>
            <a:r>
              <a:rPr lang="cs-CZ" sz="2800" dirty="0"/>
              <a:t>80 % výdajů</a:t>
            </a:r>
            <a:r>
              <a:rPr lang="cs-CZ" sz="2800" b="0" dirty="0"/>
              <a:t>, ze kterých je stanovena dotace.</a:t>
            </a:r>
          </a:p>
          <a:p>
            <a:endParaRPr lang="cs-CZ" b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90B786B-30A6-7EB0-7F56-9D9B1C8AE6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1043" y="5980074"/>
            <a:ext cx="1024306" cy="3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236899-851F-0486-25CE-2F53810F1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420" y="1186773"/>
            <a:ext cx="7065930" cy="191634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200" b="1" dirty="0">
                <a:ea typeface="Tahoma" panose="020B0604030504040204" pitchFamily="34" charset="0"/>
                <a:cs typeface="Tahoma" panose="020B0604030504040204" pitchFamily="34" charset="0"/>
              </a:rPr>
              <a:t>Národní plán obnovy a knihovny</a:t>
            </a:r>
            <a:br>
              <a:rPr lang="cs-CZ" sz="3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/>
              <a:t>Ministerstvo kultury ČR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1800" b="1" i="0" dirty="0">
                <a:solidFill>
                  <a:srgbClr val="333333"/>
                </a:solidFill>
                <a:effectLst/>
              </a:rPr>
              <a:t>4.5 Rozvoj kulturního a kreativního sektoru</a:t>
            </a:r>
            <a:endParaRPr lang="cs-CZ" sz="32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0EBF05E-0F07-84FF-3008-B7DB4C6F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9DF44E93-FF7E-42CA-2869-6D44D3090DDE}"/>
              </a:ext>
            </a:extLst>
          </p:cNvPr>
          <p:cNvSpPr txBox="1"/>
          <p:nvPr/>
        </p:nvSpPr>
        <p:spPr>
          <a:xfrm>
            <a:off x="2107581" y="6352144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https://www.mkcr.cz/narodni-plan-obnovy-2609.html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DABCD67-56CC-867E-E641-BFC2B3CE67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230" y="4246118"/>
            <a:ext cx="2461906" cy="11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44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47" y="1758390"/>
            <a:ext cx="8117989" cy="4617695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C23E792-F26A-FD46-842A-41532103B483}"/>
              </a:ext>
            </a:extLst>
          </p:cNvPr>
          <p:cNvSpPr txBox="1"/>
          <p:nvPr/>
        </p:nvSpPr>
        <p:spPr>
          <a:xfrm>
            <a:off x="1196502" y="481915"/>
            <a:ext cx="80155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D8C"/>
                </a:solidFill>
                <a:latin typeface="Arial Narrow" panose="020B0606020202030204" pitchFamily="34" charset="0"/>
              </a:rPr>
              <a:t>Knihovny jsou pilíře vzdělané, demokratické a kulturní společnosti</a:t>
            </a:r>
            <a:endParaRPr lang="en-US" sz="2300" b="1" dirty="0">
              <a:solidFill>
                <a:srgbClr val="007D8C"/>
              </a:solidFill>
              <a:latin typeface="Arial Narrow" panose="020B060602020203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42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CCEA5B2-57F5-33D8-F32E-66C4AE4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20" y="422536"/>
            <a:ext cx="7065929" cy="4626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dirty="0"/>
              <a:t>Celková alokace 5,89 mld. Kč</a:t>
            </a: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1A8B3EE5-6A92-7812-9871-7B7BCC54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3702"/>
            <a:ext cx="7886700" cy="4523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4.5.3 Rozvoj regionálních kulturních a kreativních center: 3 400 mil. Kč – výzva 	červen 2022</a:t>
            </a:r>
          </a:p>
          <a:p>
            <a:pPr lvl="1"/>
            <a:r>
              <a:rPr lang="cs-CZ" sz="1800" b="0" dirty="0">
                <a:solidFill>
                  <a:schemeClr val="accent1">
                    <a:lumMod val="75000"/>
                  </a:schemeClr>
                </a:solidFill>
              </a:rPr>
              <a:t>Výzva pro velké centra: </a:t>
            </a:r>
            <a:r>
              <a:rPr lang="cs-CZ" sz="1800" b="0" i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https://www.mkcr.cz/iniciativa-453-rozvoj-regionalnich-kulturnich-a-kreativnich-center-velka-kulturni-a-kreativni-centra-2863.html</a:t>
            </a:r>
            <a:r>
              <a:rPr lang="cs-CZ" sz="1800" b="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cs-CZ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Výzva uzavřena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/>
              <a:t>Výzva pro malá kulturní a kreativní centra</a:t>
            </a:r>
          </a:p>
          <a:p>
            <a:pPr lvl="1"/>
            <a:r>
              <a:rPr lang="cs-CZ" sz="1800" b="0" dirty="0">
                <a:solidFill>
                  <a:srgbClr val="0070C0"/>
                </a:solidFill>
              </a:rPr>
              <a:t>Připravuje se</a:t>
            </a:r>
          </a:p>
          <a:p>
            <a:pPr lvl="1"/>
            <a:r>
              <a:rPr lang="cs-CZ" sz="1800" b="0" dirty="0">
                <a:solidFill>
                  <a:srgbClr val="0070C0"/>
                </a:solidFill>
              </a:rPr>
              <a:t>Termín vyhlášení: červen 2023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CDC06AFF-09D1-F113-667A-B0C7E514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B51ED8B-C801-D633-6BF4-2B0DD781BA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6312" y="5811211"/>
            <a:ext cx="1380392" cy="6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52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CCEA5B2-57F5-33D8-F32E-66C4AE4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48" y="365127"/>
            <a:ext cx="7377555" cy="8159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400" i="0" dirty="0">
                <a:effectLst/>
              </a:rPr>
              <a:t>Rozvoj regionálních kulturních a kreativních center - malá centra</a:t>
            </a: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1A8B3EE5-6A92-7812-9871-7B7BCC54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Alokace: 500 mil. Kč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Termín vyhlášení: červen</a:t>
            </a:r>
            <a:r>
              <a:rPr lang="cs-CZ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 na zpracování projektu: </a:t>
            </a:r>
            <a:r>
              <a:rPr lang="cs-CZ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měsíce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Cíl: </a:t>
            </a:r>
            <a:r>
              <a:rPr lang="cs-CZ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vznik kulturních a kreativních center – rozšíření činnosti a funkcí stávajících knihoven - zefektivnění či zvýšení udržitelnosti kulturní infrastruktury, včetně kooperativního financování při realizaci a udržitelnosti projektu.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Popis podporovaných aktivit 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73731" lvl="1" indent="-31653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cs-CZ" sz="1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Výstavba nového kulturního a kreativního centra </a:t>
            </a:r>
            <a:endParaRPr lang="cs-CZ" sz="16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73731" lvl="1" indent="-31653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cs-CZ" sz="1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Přestavba stávajícího objektu na kulturní a kreativní centrum </a:t>
            </a:r>
            <a:endParaRPr lang="cs-CZ" sz="16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73731" lvl="1" indent="-31653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cs-CZ" sz="1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Rozšíření stávajícího kulturního a kreativního centra </a:t>
            </a:r>
            <a:endParaRPr lang="cs-CZ" sz="16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poskytnuté dotace: </a:t>
            </a:r>
            <a:r>
              <a:rPr lang="cs-CZ" sz="2000" b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až 20 mil. Kč ????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DPH není uznatelným nákladem = spolu účast 21 %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Příjemci dotace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Velikost obce: 3 000 až </a:t>
            </a:r>
            <a:r>
              <a:rPr lang="cs-CZ" sz="2000" b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10 000 obyvatel ???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Ukončení projektů: </a:t>
            </a:r>
            <a:r>
              <a:rPr lang="cs-CZ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 30. 9. 2025 (kolaudace)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výdaje: </a:t>
            </a:r>
            <a:r>
              <a:rPr lang="cs-CZ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výdaje od 1. února 2020  </a:t>
            </a:r>
            <a:r>
              <a:rPr lang="cs-CZ" sz="2000" b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CDC06AFF-09D1-F113-667A-B0C7E514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4515443-784E-45B4-1EC0-18540137B5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312" y="5811211"/>
            <a:ext cx="1380392" cy="6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84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611" y="449986"/>
            <a:ext cx="9171221" cy="6317952"/>
          </a:xfrm>
          <a:prstGeom prst="rect">
            <a:avLst/>
          </a:prstGeom>
        </p:spPr>
      </p:pic>
      <p:sp>
        <p:nvSpPr>
          <p:cNvPr id="3" name="TextovéPole 1">
            <a:extLst>
              <a:ext uri="{FF2B5EF4-FFF2-40B4-BE49-F238E27FC236}">
                <a16:creationId xmlns:a16="http://schemas.microsoft.com/office/drawing/2014/main" xmlns="" id="{8EB69FF3-E706-454D-8469-1A05CA2B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35" y="157092"/>
            <a:ext cx="3005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q"/>
              <a:defRPr sz="32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dirty="0">
                <a:solidFill>
                  <a:srgbClr val="FF0000"/>
                </a:solidFill>
              </a:rPr>
              <a:t>http://visk.nkp.cz/</a:t>
            </a:r>
          </a:p>
        </p:txBody>
      </p:sp>
    </p:spTree>
    <p:extLst>
      <p:ext uri="{BB962C8B-B14F-4D97-AF65-F5344CB8AC3E}">
        <p14:creationId xmlns:p14="http://schemas.microsoft.com/office/powerpoint/2010/main" xmlns="" val="355204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3"/>
          <p:cNvSpPr>
            <a:spLocks noGrp="1"/>
          </p:cNvSpPr>
          <p:nvPr>
            <p:ph type="title"/>
          </p:nvPr>
        </p:nvSpPr>
        <p:spPr>
          <a:xfrm>
            <a:off x="1421393" y="260350"/>
            <a:ext cx="7543219" cy="925654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VISK 3 dotační program MK ČR</a:t>
            </a:r>
          </a:p>
        </p:txBody>
      </p:sp>
      <p:sp>
        <p:nvSpPr>
          <p:cNvPr id="41987" name="Zástupný symbol pro obsah 4"/>
          <p:cNvSpPr>
            <a:spLocks noGrp="1"/>
          </p:cNvSpPr>
          <p:nvPr>
            <p:ph sz="half" idx="1"/>
          </p:nvPr>
        </p:nvSpPr>
        <p:spPr>
          <a:xfrm>
            <a:off x="685800" y="1439501"/>
            <a:ext cx="3810000" cy="5085124"/>
          </a:xfrm>
        </p:spPr>
        <p:txBody>
          <a:bodyPr>
            <a:normAutofit/>
          </a:bodyPr>
          <a:lstStyle/>
          <a:p>
            <a:endParaRPr lang="cs-CZ" altLang="cs-CZ" sz="2200" dirty="0"/>
          </a:p>
          <a:p>
            <a:r>
              <a:rPr lang="cs-CZ" altLang="cs-CZ" sz="2200" dirty="0"/>
              <a:t>Financování  = 60 mil. Kč</a:t>
            </a:r>
          </a:p>
          <a:p>
            <a:r>
              <a:rPr lang="cs-CZ" altLang="cs-CZ" sz="2200" dirty="0"/>
              <a:t>70 % dotace + 30 % spoluúčast</a:t>
            </a:r>
          </a:p>
          <a:p>
            <a:r>
              <a:rPr lang="cs-CZ" altLang="cs-CZ" sz="2200" dirty="0"/>
              <a:t>Dodržování stanovených standardů</a:t>
            </a:r>
          </a:p>
          <a:p>
            <a:pPr lvl="1"/>
            <a:r>
              <a:rPr lang="cs-CZ" altLang="cs-CZ" sz="1800" dirty="0"/>
              <a:t>Spolupráce s SK ČR, předávání výsledků digitalizace…</a:t>
            </a:r>
          </a:p>
          <a:p>
            <a:endParaRPr lang="cs-CZ" altLang="cs-CZ" sz="2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A4AB514-B82B-3A89-89CE-AA3DC09B4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Důležité termíny</a:t>
            </a:r>
          </a:p>
          <a:p>
            <a:pPr lvl="1"/>
            <a:r>
              <a:rPr lang="cs-CZ" altLang="cs-CZ" dirty="0"/>
              <a:t>Vyhlášení programu: 30. září</a:t>
            </a:r>
          </a:p>
          <a:p>
            <a:pPr lvl="1"/>
            <a:r>
              <a:rPr lang="cs-CZ" altLang="cs-CZ" dirty="0"/>
              <a:t>Odevzdání projektů:  10. prosince </a:t>
            </a:r>
          </a:p>
          <a:p>
            <a:pPr lvl="1"/>
            <a:r>
              <a:rPr lang="cs-CZ" altLang="cs-CZ" dirty="0"/>
              <a:t>Vyúčtování dotace:                        15. ledna následujícího roku</a:t>
            </a:r>
          </a:p>
          <a:p>
            <a:pPr lvl="1"/>
            <a:r>
              <a:rPr lang="cs-CZ" altLang="cs-CZ" dirty="0"/>
              <a:t>Žádosti o změnu projektu – kdykoliv</a:t>
            </a:r>
          </a:p>
          <a:p>
            <a:endParaRPr lang="cs-CZ" altLang="cs-CZ" sz="24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724A7A7-66A5-164E-0D17-6499E785D6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0384" y="6087371"/>
            <a:ext cx="1588316" cy="4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923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CCEA5B2-57F5-33D8-F32E-66C4AE4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48" y="365127"/>
            <a:ext cx="7377555" cy="8159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i="0" dirty="0">
                <a:effectLst/>
              </a:rPr>
              <a:t>Priority programu VISK 3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1A8B3EE5-6A92-7812-9871-7B7BCC54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PODPORA PROJEKTŮ CELOSTÁTNÍHO VÝZNAMU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ZLEPŠENÍ VZÁJEMNÉ KOOPERACE KNIHOVEN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oblasti získávání, zpracování a sdílení informačních zdrojů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PODPORA NÁKUPU AUTOMATIZOVANÉHO KNIHOVNÍHO SYSTÉMU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9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PODPORA </a:t>
            </a:r>
            <a:r>
              <a:rPr lang="cs-C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ZAHÁJENÍ VÝPŮJČEK E-KNIH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ČESKÉM JAZYCE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(nákup licencí)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základní knihovny zřízené příslušným orgánem obce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(tj. obecní a městské veřejné knihovny). </a:t>
            </a:r>
          </a:p>
          <a:p>
            <a:pPr marL="0" indent="0">
              <a:lnSpc>
                <a:spcPct val="107000"/>
              </a:lnSpc>
              <a:spcAft>
                <a:spcPts val="690"/>
              </a:spcAft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PODPORA VYBUDOVÁNÍ A OBNOVY TECHNOLOGICKÉHO VYBAVENÍ KNIHOVEN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celoživotního vzdělávání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oblasti informační gramotnosti pro veřejnost, včetně vybavení pro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realizaci videokonferencí a tvorbu záznamů vzdělávacích akcí pro veřejnost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90"/>
              </a:spcAft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PODPORA NÁKUPU SPECIÁLNÍHO </a:t>
            </a:r>
            <a:r>
              <a:rPr lang="cs-CZ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VYBAVENÍ INTERAKTIVNÍCH UČEBEN A DÍLEN V KNIHOVNÁCH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vybavení interaktivních učeben, tvůrčích dílen a laboratoří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informačními technologiemi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(hardware, elektronika, software). Žádost o podporu technického vybavení musí obsahovat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ucelený koncept tvůrčí dílny včetně personálního zajištění.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90"/>
              </a:spcAft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PODPORA NÁKUPU NADSTANDARDNÍHO A INOVATIVNÍHO TECHNOLOGICKÉHO VYBAVENÍ KNIHOVEN </a:t>
            </a:r>
          </a:p>
          <a:p>
            <a:pPr marL="0" indent="0">
              <a:lnSpc>
                <a:spcPct val="107000"/>
              </a:lnSpc>
              <a:spcAft>
                <a:spcPts val="690"/>
              </a:spcAft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KNIHOVNICKÝCH SLUŽEB PRO OBČANY SE ZDRAVOTNÍM POSTIŽENÍM: nákup technických zařízení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 výjimkou běžného hardwaru) a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softwaru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umožňujících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zpřístupnění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knihovních fondů,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elektronických informačních zdrojů a služeb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knihovnách nevidomým, slabozrakým a sluchově postiženým</a:t>
            </a:r>
            <a:endParaRPr lang="cs-CZ" dirty="0"/>
          </a:p>
          <a:p>
            <a:pPr marL="0" indent="0">
              <a:lnSpc>
                <a:spcPct val="107000"/>
              </a:lnSpc>
              <a:spcAft>
                <a:spcPts val="690"/>
              </a:spcAft>
              <a:buNone/>
            </a:pPr>
            <a:endParaRPr lang="cs-CZ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CDC06AFF-09D1-F113-667A-B0C7E514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2FBB840-DE6A-D6D3-CE47-D7B775E46F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4084" y="5986836"/>
            <a:ext cx="1381266" cy="3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7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B4AF33-2D33-44E2-A97D-7EE6C1D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11" y="365127"/>
            <a:ext cx="7533464" cy="870286"/>
          </a:xfrm>
        </p:spPr>
        <p:txBody>
          <a:bodyPr>
            <a:noAutofit/>
          </a:bodyPr>
          <a:lstStyle/>
          <a:p>
            <a:r>
              <a:rPr lang="cs-CZ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Helvetica CE"/>
              </a:rPr>
              <a:t>Metodické centrum pro výstavbu a rekonstrukce knihoven</a:t>
            </a:r>
            <a:endParaRPr lang="cs-CZ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4B2DC238-4430-4093-833D-CF9A28851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478714"/>
            <a:ext cx="7886700" cy="4270244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A9E7E0E-1906-44ED-9EF5-D7DADB305CDE}"/>
              </a:ext>
            </a:extLst>
          </p:cNvPr>
          <p:cNvSpPr txBox="1"/>
          <p:nvPr/>
        </p:nvSpPr>
        <p:spPr>
          <a:xfrm>
            <a:off x="566657" y="612354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https://mcvrk.mzk.cz/</a:t>
            </a:r>
          </a:p>
        </p:txBody>
      </p:sp>
    </p:spTree>
    <p:extLst>
      <p:ext uri="{BB962C8B-B14F-4D97-AF65-F5344CB8AC3E}">
        <p14:creationId xmlns:p14="http://schemas.microsoft.com/office/powerpoint/2010/main" xmlns="" val="390866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A8CA295-9DC4-FD87-E4C3-23B6D1922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Dobrá zpráva:</a:t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>návrat do knihoven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E234A415-43B3-8641-8633-2C6C5C551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9877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FD9BB1FA-5F20-47A9-8C23-690F747FD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81AA522-903A-464D-8465-EBA96CD24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1872" y="471587"/>
            <a:ext cx="7334428" cy="57294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007D8C"/>
                </a:solidFill>
              </a:rPr>
              <a:t>Trendy využívání a služeb veřejných knihoven využívání a služeb veřejných knihoven (mil.)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xmlns="" id="{1C949AE1-823E-6FEA-E447-80DABBDC7CFA}"/>
              </a:ext>
            </a:extLst>
          </p:cNvPr>
          <p:cNvGraphicFramePr>
            <a:graphicFrameLocks/>
          </p:cNvGraphicFramePr>
          <p:nvPr/>
        </p:nvGraphicFramePr>
        <p:xfrm>
          <a:off x="220452" y="1322962"/>
          <a:ext cx="8239979" cy="539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1073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xmlns="" id="{528B09CD-A644-44B8-8C5D-835E63C5E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645" y="1807029"/>
            <a:ext cx="7580710" cy="2493367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 jako vzdělávací, kulturní a komunitní centra obcí</a:t>
            </a:r>
          </a:p>
          <a:p>
            <a:r>
              <a:rPr lang="cs-CZ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Možnosti podpory rekonstrukce a výstavby obecních knihoven z dotačních programů IROP, Podpora obnovy a rozvoje venkova, Programu rozvoje venkova na období 2014-2020 (LEADER), Národního plánu obnovy a VISK 3</a:t>
            </a:r>
            <a:endParaRPr lang="cs-CZ" sz="14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645" y="5160475"/>
            <a:ext cx="7580710" cy="172655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Setkání knihovnic/knihovníků a starostek/starostů okresu Vsetín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/>
              <a:t>Vít Richter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/>
              <a:t>Národní knihovna ČR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vit.richter@nkp.cz</a:t>
            </a:r>
            <a:endParaRPr lang="cs-CZ" altLang="cs-CZ" sz="1200" b="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200" b="0" dirty="0"/>
              <a:t>1. 6. 2023</a:t>
            </a:r>
          </a:p>
          <a:p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4033825-10FC-4B1A-9E8A-4A07257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398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4664631-D546-4CE3-BC0B-55E0F37D1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76" y="1535686"/>
            <a:ext cx="8768047" cy="487299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50E15097-2692-4935-BF6B-590D6A8E0A28}"/>
              </a:ext>
            </a:extLst>
          </p:cNvPr>
          <p:cNvSpPr txBox="1"/>
          <p:nvPr/>
        </p:nvSpPr>
        <p:spPr>
          <a:xfrm>
            <a:off x="1410510" y="352042"/>
            <a:ext cx="736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D8C"/>
                </a:solidFill>
                <a:latin typeface="Arial Narrow" panose="020B0606020202030204" pitchFamily="34" charset="0"/>
              </a:rPr>
              <a:t>3 podmínky pro budoucí rozvoj knihovny</a:t>
            </a:r>
            <a:endParaRPr lang="en-US" sz="3200" b="1" dirty="0">
              <a:solidFill>
                <a:srgbClr val="007D8C"/>
              </a:solidFill>
              <a:latin typeface="Arial Narrow" panose="020B060602020203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62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D92212A7-805D-F5AB-2034-EE115D816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DBCC-37C0-413F-96C0-9E50610EC07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FD84D25-3547-1C00-1F9B-A88602C28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1668" y="1573268"/>
            <a:ext cx="7038468" cy="4587664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IROP – Integrovaný regionální operační program 2021 – 2027</a:t>
            </a:r>
          </a:p>
          <a:p>
            <a:pPr lvl="1"/>
            <a:r>
              <a:rPr lang="cs-CZ" sz="1800" dirty="0"/>
              <a:t>5.1 Výstavba a rekonstrukce knihoven – podpora v rámci MAS</a:t>
            </a:r>
          </a:p>
          <a:p>
            <a:pPr lvl="1"/>
            <a:endParaRPr lang="cs-CZ" sz="1800" dirty="0"/>
          </a:p>
          <a:p>
            <a:r>
              <a:rPr lang="cs-CZ" sz="2000" b="1" dirty="0">
                <a:effectLst/>
                <a:ea typeface="Calibri" panose="020F0502020204030204" pitchFamily="34" charset="0"/>
              </a:rPr>
              <a:t>Podpora obnovy a rozvoje venkova</a:t>
            </a:r>
            <a:r>
              <a:rPr lang="cs-CZ" sz="2000" dirty="0">
                <a:effectLst/>
                <a:ea typeface="Calibri" panose="020F0502020204030204" pitchFamily="34" charset="0"/>
              </a:rPr>
              <a:t> (MMR)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Podpora místního rozvoje na základě iniciativy LEADER (komunitně vedený místní rozvoj) (MZ)</a:t>
            </a:r>
          </a:p>
          <a:p>
            <a:endParaRPr lang="cs-CZ" sz="2000" b="1" dirty="0"/>
          </a:p>
          <a:p>
            <a:r>
              <a:rPr lang="cs-CZ" sz="2000" b="1" dirty="0"/>
              <a:t>Národní plán obnovy 2022 – 2025 (MK)</a:t>
            </a:r>
          </a:p>
          <a:p>
            <a:endParaRPr lang="cs-CZ" sz="2000" dirty="0"/>
          </a:p>
          <a:p>
            <a:r>
              <a:rPr lang="cs-CZ" sz="2000" b="1" dirty="0"/>
              <a:t>VISK 3 – dotační program Ministerstva kultury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B9359A0-6226-C764-8D7F-F408497B69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1668" y="437746"/>
            <a:ext cx="7038467" cy="573932"/>
          </a:xfrm>
        </p:spPr>
        <p:txBody>
          <a:bodyPr>
            <a:normAutofit fontScale="92500"/>
          </a:bodyPr>
          <a:lstStyle/>
          <a:p>
            <a:r>
              <a:rPr lang="cs-CZ" sz="3200" dirty="0">
                <a:solidFill>
                  <a:srgbClr val="007D8C"/>
                </a:solidFill>
              </a:rPr>
              <a:t>Zdroje financování rozvoje knihoven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01D71A0-51BB-3D83-D68E-49E07096B6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366" y="1573267"/>
            <a:ext cx="821226" cy="625493"/>
          </a:xfrm>
          <a:prstGeom prst="rect">
            <a:avLst/>
          </a:prstGeom>
        </p:spPr>
      </p:pic>
      <p:pic>
        <p:nvPicPr>
          <p:cNvPr id="8" name="Picture 2" descr="Národní plán obnovy">
            <a:extLst>
              <a:ext uri="{FF2B5EF4-FFF2-40B4-BE49-F238E27FC236}">
                <a16:creationId xmlns:a16="http://schemas.microsoft.com/office/drawing/2014/main" xmlns="" id="{18CB9DBB-1AED-C416-85D9-013AA5F4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54" y="4676734"/>
            <a:ext cx="997303" cy="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B689432-E263-B334-4CAE-7CA39485C8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587" y="2873777"/>
            <a:ext cx="866370" cy="55447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94415740-D2BA-DF12-AEBF-B2B2551089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086" y="3669465"/>
            <a:ext cx="1171371" cy="4407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D26EF0E-D937-436F-75D9-48305F0EE6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587" y="5422549"/>
            <a:ext cx="1150577" cy="3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89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6C8E62A-542F-41E8-B603-3B127061C241}"/>
              </a:ext>
            </a:extLst>
          </p:cNvPr>
          <p:cNvSpPr txBox="1"/>
          <p:nvPr/>
        </p:nvSpPr>
        <p:spPr>
          <a:xfrm>
            <a:off x="2744334" y="6126830"/>
            <a:ext cx="3655331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62" dirty="0">
                <a:hlinkClick r:id="rId2"/>
              </a:rPr>
              <a:t>https://irop.mmr.cz/cs/irop-2021-2027</a:t>
            </a:r>
            <a:r>
              <a:rPr lang="cs-CZ" sz="1662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A021C8-06CA-78D0-6466-BC4F1A189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4000" b="1" dirty="0"/>
              <a:t>Integrovaný regionální operační program 2021-2027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2546B663-278D-89F1-FBB8-A5BF36AA6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78708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A4B9797-4054-EEAF-250A-D53C7D42C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827" t="306" r="827" b="55375"/>
          <a:stretch/>
        </p:blipFill>
        <p:spPr>
          <a:xfrm>
            <a:off x="3401939" y="4055221"/>
            <a:ext cx="2122134" cy="11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11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25CB4E-7059-E4BB-F654-635663FB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Uzavřené a probíhající výzvy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8A2E21F-BBA8-B81C-746B-96365C5B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9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>
                <a:effectLst/>
                <a:ea typeface="Calibri" panose="020F0502020204030204" pitchFamily="34" charset="0"/>
              </a:rPr>
              <a:t>Uzavřené výzvy</a:t>
            </a:r>
          </a:p>
          <a:p>
            <a:pPr marL="457200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1. výzva IROP - Knihovny  - SC 4.4 </a:t>
            </a:r>
            <a:r>
              <a:rPr lang="cs-CZ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(výzva pro méně rozvinuté regionu </a:t>
            </a:r>
            <a:r>
              <a:rPr lang="cs-CZ" sz="1800" b="0" dirty="0">
                <a:effectLst/>
                <a:ea typeface="Calibri" panose="020F0502020204030204" pitchFamily="34" charset="0"/>
              </a:rPr>
              <a:t>Karlovarského, Ústeckého, Libereckého, Královéhradeckého, Pardubického, Olomouckého, Moravskoslezského, Zlínského kraje</a:t>
            </a:r>
            <a:r>
              <a:rPr lang="cs-CZ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</a:t>
            </a:r>
            <a:endParaRPr lang="cs-CZ" sz="1800" b="0" dirty="0">
              <a:effectLst/>
              <a:ea typeface="Calibri" panose="020F0502020204030204" pitchFamily="34" charset="0"/>
            </a:endParaRPr>
          </a:p>
          <a:p>
            <a:pPr marL="457200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2. výzva IROP - Knihovny  - SC 4.4 </a:t>
            </a:r>
            <a:r>
              <a:rPr lang="cs-CZ" sz="1800" b="0" dirty="0">
                <a:solidFill>
                  <a:srgbClr val="000000"/>
                </a:solidFill>
                <a:ea typeface="Calibri" panose="020F0502020204030204" pitchFamily="34" charset="0"/>
              </a:rPr>
              <a:t>(výzva přechodové regiony </a:t>
            </a:r>
            <a:r>
              <a:rPr lang="cs-CZ" sz="1800" b="0" dirty="0">
                <a:ea typeface="Calibri" panose="020F0502020204030204" pitchFamily="34" charset="0"/>
              </a:rPr>
              <a:t>Středočeského kraje, Jihočeského kraje, Plzeňského kraje, Kraje Vysočina, Jihomoravského kraje)</a:t>
            </a:r>
          </a:p>
          <a:p>
            <a:pPr indent="0">
              <a:buNone/>
            </a:pPr>
            <a:r>
              <a:rPr lang="cs-CZ" sz="1800" b="0" dirty="0">
                <a:ea typeface="Calibri" panose="020F0502020204030204" pitchFamily="34" charset="0"/>
              </a:rPr>
              <a:t>	</a:t>
            </a:r>
            <a:r>
              <a:rPr lang="cs-CZ" sz="1800" b="0" dirty="0">
                <a:solidFill>
                  <a:srgbClr val="C00000"/>
                </a:solidFill>
                <a:ea typeface="Calibri" panose="020F0502020204030204" pitchFamily="34" charset="0"/>
              </a:rPr>
              <a:t>Alokace: 1,6 miliardy Kč</a:t>
            </a:r>
          </a:p>
          <a:p>
            <a:pPr marL="457200"/>
            <a:r>
              <a:rPr lang="cs-CZ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Schválené projekty ve Zlínském kraji: Vsetín, Rožnov pod Radhoštěm…</a:t>
            </a:r>
          </a:p>
          <a:p>
            <a:pPr marL="0" indent="0">
              <a:buNone/>
            </a:pPr>
            <a:endParaRPr lang="cs-CZ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a typeface="Calibri" panose="020F0502020204030204" pitchFamily="34" charset="0"/>
              </a:rPr>
              <a:t>Probíhající výzva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16. výzva IROP pro ITI </a:t>
            </a:r>
            <a:r>
              <a:rPr lang="cs-CZ" sz="1800" b="0" dirty="0">
                <a:effectLst/>
                <a:ea typeface="Calibri" panose="020F0502020204030204" pitchFamily="34" charset="0"/>
              </a:rPr>
              <a:t>na podporu výstavby a rekonstrukce knihoven</a:t>
            </a:r>
          </a:p>
          <a:p>
            <a:pPr marL="0" indent="0">
              <a:buNone/>
            </a:pPr>
            <a:r>
              <a:rPr lang="cs-CZ" sz="1800" b="0" dirty="0">
                <a:effectLst/>
                <a:ea typeface="Calibri" panose="020F0502020204030204" pitchFamily="34" charset="0"/>
              </a:rPr>
              <a:t>	</a:t>
            </a:r>
            <a:r>
              <a:rPr lang="cs-CZ" sz="1800" b="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Alokace celkem: 1,029 miliardy Kč</a:t>
            </a:r>
            <a:endParaRPr lang="cs-CZ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20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7ED2336-2254-E973-587A-91E34424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12" y="367370"/>
            <a:ext cx="7279937" cy="6273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400" b="1" dirty="0"/>
              <a:t>IROP – Integrovaný regionální operační program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xmlns="" id="{C558485A-BE7D-D548-F1C2-CE2F5317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8937"/>
            <a:ext cx="7886700" cy="4928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Připravovaná výzva: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Specifický cíl </a:t>
            </a:r>
          </a:p>
          <a:p>
            <a:pPr marL="0" indent="0">
              <a:buNone/>
            </a:pPr>
            <a:r>
              <a:rPr lang="cs-CZ" sz="2000" b="1" dirty="0"/>
              <a:t>     5.1 Komunitně vedený místní rozvoj </a:t>
            </a:r>
            <a:r>
              <a:rPr lang="cs-CZ" sz="2000" b="1" dirty="0">
                <a:solidFill>
                  <a:srgbClr val="C00000"/>
                </a:solidFill>
              </a:rPr>
              <a:t>= MAS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cs-CZ" sz="1800" dirty="0"/>
              <a:t>Podpora integrovaného a inkluzivního sociálního, hospodářského a environmentálního místního rozvoje, kultury, přírodního dědictví, udržitelného cestovního ruchu a bezpečnosti v jiných než městských oblastech</a:t>
            </a:r>
          </a:p>
          <a:p>
            <a:pPr marL="0" indent="0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b="0" dirty="0">
                <a:solidFill>
                  <a:srgbClr val="C00000"/>
                </a:solidFill>
                <a:highlight>
                  <a:srgbClr val="FFFF00"/>
                </a:highlight>
              </a:rPr>
              <a:t>Profesionální knihovny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C4553599-926A-1E80-5AD2-BC654EAE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AFE970F8-9607-000B-022C-4989229592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2643" y="5589060"/>
            <a:ext cx="960430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1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770CC2-D1E1-A054-64A0-6F3D1324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38" y="307418"/>
            <a:ext cx="7266562" cy="7472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/>
              <a:t>Připravovaná výzva č. 70: Kultura - CLLD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226396-A2B1-7540-B175-564DCE63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4957"/>
          </a:xfrm>
        </p:spPr>
        <p:txBody>
          <a:bodyPr>
            <a:normAutofit fontScale="70000" lnSpcReduction="20000"/>
          </a:bodyPr>
          <a:lstStyle/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Celková alokace</a:t>
            </a:r>
            <a:r>
              <a:rPr lang="cs-CZ" sz="2300" dirty="0">
                <a:solidFill>
                  <a:srgbClr val="000000"/>
                </a:solidFill>
                <a:ea typeface="Times New Roman" panose="02020603050405020304" pitchFamily="18" charset="0"/>
              </a:rPr>
              <a:t>: 850 mil. </a:t>
            </a:r>
            <a:r>
              <a:rPr lang="cs-CZ" sz="2300" b="0" dirty="0">
                <a:effectLst/>
                <a:ea typeface="Times New Roman" panose="02020603050405020304" pitchFamily="18" charset="0"/>
              </a:rPr>
              <a:t>Kč	 </a:t>
            </a:r>
            <a:r>
              <a:rPr lang="cs-CZ" sz="2300" b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(z toho MRR 511 mil. Kč)</a:t>
            </a:r>
            <a:endParaRPr lang="cs-CZ" sz="23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dirty="0">
                <a:effectLst/>
                <a:ea typeface="Times New Roman" panose="02020603050405020304" pitchFamily="18" charset="0"/>
              </a:rPr>
              <a:t>Datum vyhlášení výzvy:   20. </a:t>
            </a:r>
            <a:r>
              <a:rPr lang="cs-CZ" sz="2300" dirty="0">
                <a:ea typeface="Times New Roman" panose="02020603050405020304" pitchFamily="18" charset="0"/>
              </a:rPr>
              <a:t>7. </a:t>
            </a:r>
            <a:r>
              <a:rPr lang="cs-CZ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2023</a:t>
            </a:r>
            <a:r>
              <a:rPr lang="cs-CZ" sz="2300" b="0" dirty="0">
                <a:solidFill>
                  <a:srgbClr val="000000"/>
                </a:solidFill>
                <a:ea typeface="Times New Roman" panose="02020603050405020304" pitchFamily="18" charset="0"/>
              </a:rPr>
              <a:t> (příjem 10. 8. 2023)</a:t>
            </a:r>
            <a:endParaRPr lang="cs-CZ" sz="2300" b="0" dirty="0">
              <a:effectLst/>
              <a:ea typeface="Calibri" panose="020F0502020204030204" pitchFamily="34" charset="0"/>
            </a:endParaRP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dirty="0">
                <a:effectLst/>
                <a:ea typeface="Times New Roman" panose="02020603050405020304" pitchFamily="18" charset="0"/>
              </a:rPr>
              <a:t>Ukončení příjmu žádostí:</a:t>
            </a:r>
            <a:r>
              <a:rPr lang="cs-CZ" sz="2300" dirty="0">
                <a:ea typeface="Times New Roman" panose="02020603050405020304" pitchFamily="18" charset="0"/>
              </a:rPr>
              <a:t> 31. 12. 2027</a:t>
            </a:r>
            <a:r>
              <a:rPr lang="cs-CZ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dirty="0">
                <a:effectLst/>
                <a:ea typeface="Calibri" panose="020F0502020204030204" pitchFamily="34" charset="0"/>
              </a:rPr>
              <a:t>Ukončení realizace projektů: 30. 6. 2029</a:t>
            </a: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dirty="0">
                <a:effectLst/>
                <a:ea typeface="Calibri" panose="020F0502020204030204" pitchFamily="34" charset="0"/>
              </a:rPr>
              <a:t>Časová způsobilost výdajů: od 1. 1. 2021</a:t>
            </a: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dirty="0">
                <a:effectLst/>
                <a:ea typeface="Calibri" panose="020F0502020204030204" pitchFamily="34" charset="0"/>
              </a:rPr>
              <a:t>Minimální výše celkových způsobilých výdajů: 300 000 Kč, maximum není stanoveno</a:t>
            </a: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300" b="1" dirty="0">
                <a:effectLst/>
                <a:ea typeface="Times New Roman" panose="02020603050405020304" pitchFamily="18" charset="0"/>
              </a:rPr>
              <a:t>Podporované aktivity:</a:t>
            </a:r>
            <a:r>
              <a:rPr lang="cs-CZ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cs-CZ" sz="2300" dirty="0">
              <a:effectLst/>
              <a:ea typeface="Calibri" panose="020F0502020204030204" pitchFamily="34" charset="0"/>
            </a:endParaRPr>
          </a:p>
          <a:p>
            <a:pPr marL="504825" lvl="1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0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Revitalizace kulturních památek </a:t>
            </a:r>
            <a:endParaRPr lang="cs-CZ" sz="2000" b="0" dirty="0">
              <a:ea typeface="Times New Roman" panose="02020603050405020304" pitchFamily="18" charset="0"/>
            </a:endParaRPr>
          </a:p>
          <a:p>
            <a:pPr marL="504825" lvl="1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0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Revitalizace a vybavení městských a obecních muzeí</a:t>
            </a:r>
          </a:p>
          <a:p>
            <a:pPr marL="504825" lvl="1">
              <a:lnSpc>
                <a:spcPct val="107000"/>
              </a:lnSpc>
              <a:spcAft>
                <a:spcPts val="800"/>
              </a:spcAft>
              <a:tabLst>
                <a:tab pos="230505" algn="l"/>
                <a:tab pos="451485" algn="l"/>
                <a:tab pos="667385" algn="l"/>
                <a:tab pos="882650" algn="l"/>
                <a:tab pos="1138555" algn="l"/>
                <a:tab pos="1397000" algn="l"/>
                <a:tab pos="1662430" algn="l"/>
                <a:tab pos="1915160" algn="l"/>
                <a:tab pos="2136140" algn="l"/>
                <a:tab pos="2383790" algn="l"/>
                <a:tab pos="2626995" algn="l"/>
                <a:tab pos="2935605" algn="l"/>
                <a:tab pos="3303270" algn="l"/>
                <a:tab pos="3670935" algn="l"/>
                <a:tab pos="3963035" algn="l"/>
                <a:tab pos="4263390" algn="l"/>
                <a:tab pos="4519295" algn="l"/>
                <a:tab pos="4755515" algn="l"/>
                <a:tab pos="5043170" algn="l"/>
                <a:tab pos="5245735" algn="l"/>
                <a:tab pos="5493385" algn="l"/>
              </a:tabLst>
            </a:pPr>
            <a:r>
              <a:rPr lang="cs-CZ" sz="20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Rekonstrukce a vybavení obecních profesionálních knihoven</a:t>
            </a:r>
            <a:endParaRPr lang="cs-CZ" sz="1700" b="0" dirty="0"/>
          </a:p>
          <a:p>
            <a:pPr marL="0" indent="0">
              <a:buNone/>
            </a:pPr>
            <a:r>
              <a:rPr lang="cs-CZ" sz="1700" b="0" dirty="0"/>
              <a:t>Informace o výzvách IROP: </a:t>
            </a:r>
            <a:r>
              <a:rPr lang="cs-CZ" sz="1700" b="0" dirty="0">
                <a:hlinkClick r:id="rId2"/>
              </a:rPr>
              <a:t>https://irop.mmr.cz/cs/vyzvy-2021-2027</a:t>
            </a:r>
            <a:r>
              <a:rPr lang="cs-CZ" sz="1700" b="0" dirty="0"/>
              <a:t> 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xmlns="" val="331490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6B4CB1-B187-77E4-ED0F-94DF1F50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 v rámci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C91573-FE50-3436-2217-6D349968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8527"/>
            <a:ext cx="7886700" cy="43384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b="0" dirty="0"/>
              <a:t>Kontaktovat příslušnou MAS. </a:t>
            </a:r>
          </a:p>
          <a:p>
            <a:pPr>
              <a:lnSpc>
                <a:spcPct val="110000"/>
              </a:lnSpc>
            </a:pPr>
            <a:r>
              <a:rPr lang="cs-CZ" sz="1800" b="0" dirty="0"/>
              <a:t>Pokud si MAS ve své strategii vybrala opatření KULTURA a aktivitu Knihovny a byl jí ze strany ŘO IROP schválen programový rámec. </a:t>
            </a:r>
          </a:p>
          <a:p>
            <a:pPr>
              <a:lnSpc>
                <a:spcPct val="110000"/>
              </a:lnSpc>
            </a:pPr>
            <a:r>
              <a:rPr lang="cs-CZ" sz="1800" b="0" dirty="0"/>
              <a:t>MAS vyhlásí výzvu na předkládání projektových záměrů, provede výběr projektů a následně vydá žadateli Vyjádření MAS o souladu/nesouladu projektového záměru se strategií CLLD. </a:t>
            </a:r>
          </a:p>
          <a:p>
            <a:pPr>
              <a:lnSpc>
                <a:spcPct val="110000"/>
              </a:lnSpc>
            </a:pPr>
            <a:r>
              <a:rPr lang="cs-CZ" sz="1800" b="0" dirty="0"/>
              <a:t>Na základě výběru na MAS může žadatel podat projekt do výzvy ŘO IROP č. 70. </a:t>
            </a:r>
          </a:p>
          <a:p>
            <a:pPr>
              <a:lnSpc>
                <a:spcPct val="110000"/>
              </a:lnSpc>
            </a:pPr>
            <a:r>
              <a:rPr lang="cs-CZ" sz="1800" b="0" dirty="0"/>
              <a:t>Povinnou přílohou je Kladné vyjádření MAS o souladu projektového záměru se schválenou strategií CLLD.  </a:t>
            </a:r>
          </a:p>
          <a:p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xmlns="" val="30839779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25964</TotalTime>
  <Words>1380</Words>
  <Application>Microsoft Office PowerPoint</Application>
  <PresentationFormat>Předvádění na obrazovce (4:3)</PresentationFormat>
  <Paragraphs>240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Office</vt:lpstr>
      <vt:lpstr>Snímek 1</vt:lpstr>
      <vt:lpstr>Snímek 2</vt:lpstr>
      <vt:lpstr>Snímek 3</vt:lpstr>
      <vt:lpstr>Snímek 4</vt:lpstr>
      <vt:lpstr>Integrovaný regionální operační program 2021-2027</vt:lpstr>
      <vt:lpstr>Uzavřené a probíhající výzvy IROP</vt:lpstr>
      <vt:lpstr>IROP – Integrovaný regionální operační program</vt:lpstr>
      <vt:lpstr>Připravovaná výzva č. 70: Kultura - CLLD</vt:lpstr>
      <vt:lpstr>Postup v rámci MAS</vt:lpstr>
      <vt:lpstr>5.1 Komunitně vedený místní rozvoj pro MAS </vt:lpstr>
      <vt:lpstr>Přímé výdaje a nepřímé náklady</vt:lpstr>
      <vt:lpstr>Podpora obnovy a rozvoje venkova </vt:lpstr>
      <vt:lpstr>Podpora obnovy a rozvoje venkova </vt:lpstr>
      <vt:lpstr>Harmonogram výzvy</vt:lpstr>
      <vt:lpstr>1.2. Dotační titul 117d8210E – Rekonstrukce a přestavba veřejných budov</vt:lpstr>
      <vt:lpstr>Opatření 19 Podpora místního rozvoje na základě iniciativy LEADER (komunitně vedený místní rozvoj) pro MAS </vt:lpstr>
      <vt:lpstr>Pravidla Programu rozvoje venkova 2014-2020</vt:lpstr>
      <vt:lpstr>Základní údaje o výzvě MZ</vt:lpstr>
      <vt:lpstr>Národní plán obnovy a knihovny Ministerstvo kultury ČR  4.5 Rozvoj kulturního a kreativního sektoru</vt:lpstr>
      <vt:lpstr>Celková alokace 5,89 mld. Kč</vt:lpstr>
      <vt:lpstr>Rozvoj regionálních kulturních a kreativních center - malá centra</vt:lpstr>
      <vt:lpstr>Snímek 22</vt:lpstr>
      <vt:lpstr>VISK 3 dotační program MK ČR</vt:lpstr>
      <vt:lpstr>Priority programu VISK 3</vt:lpstr>
      <vt:lpstr>Metodické centrum pro výstavbu a rekonstrukce knihoven</vt:lpstr>
      <vt:lpstr>Dobrá zpráva:  návrat do knihoven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 ČR na léta 2021-2027 s výhledem do  roku 2030</dc:title>
  <dc:creator>Richter Vít</dc:creator>
  <cp:lastModifiedBy>MVK</cp:lastModifiedBy>
  <cp:revision>161</cp:revision>
  <dcterms:created xsi:type="dcterms:W3CDTF">2020-09-17T15:02:40Z</dcterms:created>
  <dcterms:modified xsi:type="dcterms:W3CDTF">2023-06-02T07:20:14Z</dcterms:modified>
</cp:coreProperties>
</file>